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E4D"/>
    <a:srgbClr val="F2E29C"/>
    <a:srgbClr val="F3E8D6"/>
    <a:srgbClr val="D24D60"/>
    <a:srgbClr val="E7E8EA"/>
    <a:srgbClr val="F5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686" y="7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10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FC3A6-A147-4052-9E5E-C503AD6C009B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CCD11-A940-4129-8CBC-BF8E27F6D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0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25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39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59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11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8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62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57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43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97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68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9665-F47E-4EB9-9C43-A625E1A50CB2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34391-F64A-4FF7-8270-9CA5C1B0D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04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F27C2C-B967-D6D5-D6A6-5A95644768EC}"/>
              </a:ext>
            </a:extLst>
          </p:cNvPr>
          <p:cNvSpPr txBox="1"/>
          <p:nvPr/>
        </p:nvSpPr>
        <p:spPr>
          <a:xfrm>
            <a:off x="3160431" y="1546439"/>
            <a:ext cx="988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D72E4D"/>
                </a:solidFill>
              </a:rPr>
              <a:t>効果</a:t>
            </a:r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8A267C20-8A29-9A49-9B92-1CE9EBD50C74}"/>
              </a:ext>
            </a:extLst>
          </p:cNvPr>
          <p:cNvSpPr/>
          <p:nvPr/>
        </p:nvSpPr>
        <p:spPr>
          <a:xfrm>
            <a:off x="3169870" y="1902856"/>
            <a:ext cx="484632" cy="504133"/>
          </a:xfrm>
          <a:prstGeom prst="flowChartConnector">
            <a:avLst/>
          </a:prstGeom>
          <a:solidFill>
            <a:srgbClr val="D72E4D"/>
          </a:solidFill>
          <a:ln>
            <a:solidFill>
              <a:srgbClr val="D72E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</a:t>
            </a:r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D5A939AF-067A-8410-05D7-837556937D73}"/>
              </a:ext>
            </a:extLst>
          </p:cNvPr>
          <p:cNvSpPr/>
          <p:nvPr/>
        </p:nvSpPr>
        <p:spPr>
          <a:xfrm>
            <a:off x="3169870" y="10465394"/>
            <a:ext cx="484632" cy="504133"/>
          </a:xfrm>
          <a:prstGeom prst="flowChartConnector">
            <a:avLst/>
          </a:prstGeom>
          <a:solidFill>
            <a:srgbClr val="D72E4D"/>
          </a:solidFill>
          <a:ln>
            <a:solidFill>
              <a:srgbClr val="D72E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小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2B4EFE4-AE0C-ECF4-87E4-5D7268BAB93D}"/>
              </a:ext>
            </a:extLst>
          </p:cNvPr>
          <p:cNvGrpSpPr/>
          <p:nvPr/>
        </p:nvGrpSpPr>
        <p:grpSpPr>
          <a:xfrm>
            <a:off x="317090" y="3441073"/>
            <a:ext cx="6223819" cy="1731679"/>
            <a:chOff x="324464" y="2816942"/>
            <a:chExt cx="6223819" cy="1224116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F9D2C4CD-D429-AE32-3A3C-A98D552988E9}"/>
                </a:ext>
              </a:extLst>
            </p:cNvPr>
            <p:cNvSpPr/>
            <p:nvPr/>
          </p:nvSpPr>
          <p:spPr>
            <a:xfrm>
              <a:off x="339213" y="2816942"/>
              <a:ext cx="6179574" cy="1224116"/>
            </a:xfrm>
            <a:prstGeom prst="rect">
              <a:avLst/>
            </a:prstGeom>
            <a:solidFill>
              <a:srgbClr val="F3E8D6"/>
            </a:solidFill>
            <a:ln w="2857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828B0DA-6A6B-A5BD-2787-17A7F25A454B}"/>
                </a:ext>
              </a:extLst>
            </p:cNvPr>
            <p:cNvSpPr/>
            <p:nvPr/>
          </p:nvSpPr>
          <p:spPr>
            <a:xfrm>
              <a:off x="324464" y="2847975"/>
              <a:ext cx="6223819" cy="1175354"/>
            </a:xfrm>
            <a:prstGeom prst="rect">
              <a:avLst/>
            </a:prstGeom>
            <a:solidFill>
              <a:srgbClr val="F3E8D6"/>
            </a:solidFill>
            <a:ln w="28575" cap="rnd">
              <a:noFill/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A2B08DD-593C-1852-1A9F-D588E4578A83}"/>
              </a:ext>
            </a:extLst>
          </p:cNvPr>
          <p:cNvGrpSpPr/>
          <p:nvPr/>
        </p:nvGrpSpPr>
        <p:grpSpPr>
          <a:xfrm>
            <a:off x="300276" y="6824307"/>
            <a:ext cx="6223819" cy="1731678"/>
            <a:chOff x="324464" y="2816942"/>
            <a:chExt cx="6223819" cy="1224116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5ADC18B-EB17-B27E-D4FD-7DAEB78DA98B}"/>
                </a:ext>
              </a:extLst>
            </p:cNvPr>
            <p:cNvSpPr/>
            <p:nvPr/>
          </p:nvSpPr>
          <p:spPr>
            <a:xfrm>
              <a:off x="339213" y="2816942"/>
              <a:ext cx="6179574" cy="1224116"/>
            </a:xfrm>
            <a:prstGeom prst="rect">
              <a:avLst/>
            </a:prstGeom>
            <a:solidFill>
              <a:srgbClr val="F3E8D6"/>
            </a:solidFill>
            <a:ln w="2857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770763F-77C5-607D-F860-22D38114577A}"/>
                </a:ext>
              </a:extLst>
            </p:cNvPr>
            <p:cNvSpPr/>
            <p:nvPr/>
          </p:nvSpPr>
          <p:spPr>
            <a:xfrm>
              <a:off x="324464" y="2847975"/>
              <a:ext cx="6223819" cy="1175354"/>
            </a:xfrm>
            <a:prstGeom prst="rect">
              <a:avLst/>
            </a:prstGeom>
            <a:solidFill>
              <a:srgbClr val="F3E8D6"/>
            </a:solidFill>
            <a:ln w="28575" cap="rnd">
              <a:noFill/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9" name="コンテンツ プレースホルダー 8">
            <a:extLst>
              <a:ext uri="{FF2B5EF4-FFF2-40B4-BE49-F238E27FC236}">
                <a16:creationId xmlns:a16="http://schemas.microsoft.com/office/drawing/2014/main" id="{0C4AD1C1-EB60-E9E1-5A60-7AD55B058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70" y="2331765"/>
            <a:ext cx="1299924" cy="1299924"/>
          </a:xfrm>
        </p:spPr>
      </p:pic>
      <p:pic>
        <p:nvPicPr>
          <p:cNvPr id="22" name="コンテンツ プレースホルダー 8">
            <a:extLst>
              <a:ext uri="{FF2B5EF4-FFF2-40B4-BE49-F238E27FC236}">
                <a16:creationId xmlns:a16="http://schemas.microsoft.com/office/drawing/2014/main" id="{9B21F558-0F89-6AEE-2DA8-F0ACA2D65D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27" y="3712252"/>
            <a:ext cx="1299924" cy="1299924"/>
          </a:xfrm>
          <a:prstGeom prst="rect">
            <a:avLst/>
          </a:prstGeom>
        </p:spPr>
      </p:pic>
      <p:sp>
        <p:nvSpPr>
          <p:cNvPr id="4" name="矢印: 上下 3">
            <a:extLst>
              <a:ext uri="{FF2B5EF4-FFF2-40B4-BE49-F238E27FC236}">
                <a16:creationId xmlns:a16="http://schemas.microsoft.com/office/drawing/2014/main" id="{55331D79-22B7-63EF-703A-922695C53DE9}"/>
              </a:ext>
            </a:extLst>
          </p:cNvPr>
          <p:cNvSpPr/>
          <p:nvPr/>
        </p:nvSpPr>
        <p:spPr>
          <a:xfrm>
            <a:off x="3186684" y="2531370"/>
            <a:ext cx="484632" cy="7836745"/>
          </a:xfrm>
          <a:prstGeom prst="upDownArrow">
            <a:avLst>
              <a:gd name="adj1" fmla="val 25654"/>
              <a:gd name="adj2" fmla="val 59130"/>
            </a:avLst>
          </a:prstGeom>
          <a:solidFill>
            <a:srgbClr val="D72E4D"/>
          </a:solidFill>
          <a:ln>
            <a:solidFill>
              <a:srgbClr val="D72E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3" name="コンテンツ プレースホルダー 8">
            <a:extLst>
              <a:ext uri="{FF2B5EF4-FFF2-40B4-BE49-F238E27FC236}">
                <a16:creationId xmlns:a16="http://schemas.microsoft.com/office/drawing/2014/main" id="{A7E1AD56-7B73-5A7E-B180-23740703CD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3338">
            <a:off x="331839" y="8237389"/>
            <a:ext cx="1708958" cy="1947807"/>
          </a:xfrm>
          <a:prstGeom prst="rect">
            <a:avLst/>
          </a:prstGeom>
        </p:spPr>
      </p:pic>
      <p:pic>
        <p:nvPicPr>
          <p:cNvPr id="24" name="コンテンツ プレースホルダー 8">
            <a:extLst>
              <a:ext uri="{FF2B5EF4-FFF2-40B4-BE49-F238E27FC236}">
                <a16:creationId xmlns:a16="http://schemas.microsoft.com/office/drawing/2014/main" id="{121C1B1D-F62C-45D3-0217-AFA3D12EA29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95" y="6959990"/>
            <a:ext cx="1299924" cy="1299924"/>
          </a:xfrm>
          <a:prstGeom prst="rect">
            <a:avLst/>
          </a:prstGeom>
        </p:spPr>
      </p:pic>
      <p:pic>
        <p:nvPicPr>
          <p:cNvPr id="25" name="コンテンツ プレースホルダー 8">
            <a:extLst>
              <a:ext uri="{FF2B5EF4-FFF2-40B4-BE49-F238E27FC236}">
                <a16:creationId xmlns:a16="http://schemas.microsoft.com/office/drawing/2014/main" id="{EBCFBA39-723A-FEA7-40F5-01EFD4853B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27" y="5239455"/>
            <a:ext cx="1299924" cy="1299924"/>
          </a:xfrm>
          <a:prstGeom prst="rect">
            <a:avLst/>
          </a:prstGeom>
        </p:spPr>
      </p:pic>
      <p:pic>
        <p:nvPicPr>
          <p:cNvPr id="26" name="コンテンツ プレースホルダー 8">
            <a:extLst>
              <a:ext uri="{FF2B5EF4-FFF2-40B4-BE49-F238E27FC236}">
                <a16:creationId xmlns:a16="http://schemas.microsoft.com/office/drawing/2014/main" id="{97471EB1-D3ED-9198-067C-B857BC08CA2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18" y="3760178"/>
            <a:ext cx="1299924" cy="1299924"/>
          </a:xfrm>
          <a:prstGeom prst="rect">
            <a:avLst/>
          </a:prstGeom>
        </p:spPr>
      </p:pic>
      <p:pic>
        <p:nvPicPr>
          <p:cNvPr id="27" name="コンテンツ プレースホルダー 8">
            <a:extLst>
              <a:ext uri="{FF2B5EF4-FFF2-40B4-BE49-F238E27FC236}">
                <a16:creationId xmlns:a16="http://schemas.microsoft.com/office/drawing/2014/main" id="{D0EDA8F5-BFAA-F827-19C7-2FA3980CDD1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211" y="3760178"/>
            <a:ext cx="1299924" cy="1299924"/>
          </a:xfrm>
          <a:prstGeom prst="rect">
            <a:avLst/>
          </a:prstGeom>
        </p:spPr>
      </p:pic>
      <p:pic>
        <p:nvPicPr>
          <p:cNvPr id="19" name="コンテンツ プレースホルダー 8">
            <a:extLst>
              <a:ext uri="{FF2B5EF4-FFF2-40B4-BE49-F238E27FC236}">
                <a16:creationId xmlns:a16="http://schemas.microsoft.com/office/drawing/2014/main" id="{08FFF0D7-71B5-25F2-4D21-EB35F43F25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578" t="53791" r="17988" b="5178"/>
          <a:stretch/>
        </p:blipFill>
        <p:spPr>
          <a:xfrm>
            <a:off x="2109187" y="9072985"/>
            <a:ext cx="1009106" cy="975766"/>
          </a:xfrm>
          <a:prstGeom prst="flowChartConnector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C4E23F4-C63E-3BF3-444D-E8049E2F958A}"/>
              </a:ext>
            </a:extLst>
          </p:cNvPr>
          <p:cNvCxnSpPr>
            <a:cxnSpLocks/>
          </p:cNvCxnSpPr>
          <p:nvPr/>
        </p:nvCxnSpPr>
        <p:spPr>
          <a:xfrm>
            <a:off x="331839" y="11135032"/>
            <a:ext cx="6192256" cy="0"/>
          </a:xfrm>
          <a:prstGeom prst="line">
            <a:avLst/>
          </a:prstGeom>
          <a:ln w="28575" cap="rnd">
            <a:solidFill>
              <a:schemeClr val="bg1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32AA731-82BA-0B84-686A-2D888F1F0513}"/>
              </a:ext>
            </a:extLst>
          </p:cNvPr>
          <p:cNvCxnSpPr>
            <a:cxnSpLocks/>
          </p:cNvCxnSpPr>
          <p:nvPr/>
        </p:nvCxnSpPr>
        <p:spPr>
          <a:xfrm>
            <a:off x="283586" y="211393"/>
            <a:ext cx="6192256" cy="0"/>
          </a:xfrm>
          <a:prstGeom prst="line">
            <a:avLst/>
          </a:prstGeom>
          <a:ln w="28575" cap="rnd">
            <a:solidFill>
              <a:schemeClr val="bg1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ACAA3C6F-DDD4-C05F-7A28-0F5BD6E7EE6E}"/>
              </a:ext>
            </a:extLst>
          </p:cNvPr>
          <p:cNvCxnSpPr>
            <a:cxnSpLocks/>
          </p:cNvCxnSpPr>
          <p:nvPr/>
        </p:nvCxnSpPr>
        <p:spPr>
          <a:xfrm>
            <a:off x="298334" y="762000"/>
            <a:ext cx="6192256" cy="0"/>
          </a:xfrm>
          <a:prstGeom prst="line">
            <a:avLst/>
          </a:prstGeom>
          <a:ln w="28575" cap="rnd">
            <a:solidFill>
              <a:schemeClr val="bg1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95D5D3F-54F3-BE63-0CEE-F37893CEE559}"/>
              </a:ext>
            </a:extLst>
          </p:cNvPr>
          <p:cNvSpPr txBox="1"/>
          <p:nvPr/>
        </p:nvSpPr>
        <p:spPr>
          <a:xfrm>
            <a:off x="1592826" y="294969"/>
            <a:ext cx="3735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solidFill>
                  <a:schemeClr val="accent1">
                    <a:lumMod val="75000"/>
                  </a:schemeClr>
                </a:solidFill>
              </a:rPr>
              <a:t>家具の転倒防止法①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AF68F39-73BC-C428-C11A-AF769DB75B4F}"/>
              </a:ext>
            </a:extLst>
          </p:cNvPr>
          <p:cNvSpPr txBox="1"/>
          <p:nvPr/>
        </p:nvSpPr>
        <p:spPr>
          <a:xfrm>
            <a:off x="412170" y="1017862"/>
            <a:ext cx="3242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●</a:t>
            </a:r>
            <a:r>
              <a:rPr kumimoji="1" lang="ja-JP" altLang="en-US" sz="1400" b="1" dirty="0"/>
              <a:t>家具転倒防止グッズの効果</a:t>
            </a:r>
            <a:endParaRPr kumimoji="1" lang="ja-JP" altLang="en-US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B65F913-E100-57BF-7049-2775BECD6FF3}"/>
              </a:ext>
            </a:extLst>
          </p:cNvPr>
          <p:cNvSpPr txBox="1"/>
          <p:nvPr/>
        </p:nvSpPr>
        <p:spPr>
          <a:xfrm>
            <a:off x="1305356" y="1599072"/>
            <a:ext cx="988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 dirty="0">
                <a:solidFill>
                  <a:srgbClr val="D72E4D"/>
                </a:solidFill>
              </a:rPr>
              <a:t>単独使用</a:t>
            </a:r>
            <a:endParaRPr kumimoji="1" lang="ja-JP" altLang="en-US" b="1" dirty="0">
              <a:solidFill>
                <a:srgbClr val="D72E4D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297EEC8-1DDA-1869-6E2E-2D0D07173E94}"/>
              </a:ext>
            </a:extLst>
          </p:cNvPr>
          <p:cNvSpPr txBox="1"/>
          <p:nvPr/>
        </p:nvSpPr>
        <p:spPr>
          <a:xfrm>
            <a:off x="4370954" y="1599072"/>
            <a:ext cx="163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組み合わせて使用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3A6B1FD-EF1C-BA8F-0816-8415449B77FE}"/>
              </a:ext>
            </a:extLst>
          </p:cNvPr>
          <p:cNvSpPr txBox="1"/>
          <p:nvPr/>
        </p:nvSpPr>
        <p:spPr>
          <a:xfrm>
            <a:off x="1392304" y="2616318"/>
            <a:ext cx="129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Ｌ型金具</a:t>
            </a:r>
            <a:endParaRPr kumimoji="1" lang="en-US" altLang="ja-JP" sz="1200" b="1" dirty="0"/>
          </a:p>
          <a:p>
            <a:pPr algn="ctr"/>
            <a:r>
              <a:rPr kumimoji="1" lang="ja-JP" altLang="en-US" sz="1200" b="1" dirty="0"/>
              <a:t>（下向き取付）</a:t>
            </a: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AAA89239-7C62-DDFB-F42D-EC1D6AFB080D}"/>
              </a:ext>
            </a:extLst>
          </p:cNvPr>
          <p:cNvSpPr/>
          <p:nvPr/>
        </p:nvSpPr>
        <p:spPr>
          <a:xfrm>
            <a:off x="1592826" y="3033910"/>
            <a:ext cx="1406580" cy="290593"/>
          </a:xfrm>
          <a:prstGeom prst="wedgeRoundRectCallout">
            <a:avLst>
              <a:gd name="adj1" fmla="val -58218"/>
              <a:gd name="adj2" fmla="val 9278"/>
              <a:gd name="adj3" fmla="val 16667"/>
            </a:avLst>
          </a:prstGeom>
          <a:solidFill>
            <a:srgbClr val="D72E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効果ナンバー</a:t>
            </a:r>
            <a:r>
              <a:rPr kumimoji="1" lang="en-US" altLang="ja-JP" sz="1200" b="1" dirty="0"/>
              <a:t>1!</a:t>
            </a:r>
            <a:endParaRPr kumimoji="1" lang="ja-JP" altLang="en-US" sz="1200" b="1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A625129-4A93-0E7E-E0E5-80EBC2479C8F}"/>
              </a:ext>
            </a:extLst>
          </p:cNvPr>
          <p:cNvSpPr txBox="1"/>
          <p:nvPr/>
        </p:nvSpPr>
        <p:spPr>
          <a:xfrm>
            <a:off x="644654" y="4079727"/>
            <a:ext cx="129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Ｌ型金具</a:t>
            </a:r>
            <a:endParaRPr kumimoji="1" lang="en-US" altLang="ja-JP" sz="1200" b="1" dirty="0"/>
          </a:p>
          <a:p>
            <a:pPr algn="ctr"/>
            <a:r>
              <a:rPr kumimoji="1" lang="ja-JP" altLang="en-US" sz="1200" b="1" dirty="0"/>
              <a:t>（上向き取付）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0AA2949-0913-E23E-49DF-6ABFEB6B96EA}"/>
              </a:ext>
            </a:extLst>
          </p:cNvPr>
          <p:cNvSpPr txBox="1"/>
          <p:nvPr/>
        </p:nvSpPr>
        <p:spPr>
          <a:xfrm>
            <a:off x="4008336" y="5236927"/>
            <a:ext cx="129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ポール式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+</a:t>
            </a:r>
          </a:p>
          <a:p>
            <a:pPr algn="ctr"/>
            <a:r>
              <a:rPr kumimoji="1" lang="ja-JP" altLang="en-US" sz="1200" b="1" dirty="0"/>
              <a:t>マット式</a:t>
            </a:r>
            <a:endParaRPr kumimoji="1" lang="en-US" altLang="ja-JP" sz="12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3CA2880-4C89-1910-2E78-AF45F50D81A2}"/>
              </a:ext>
            </a:extLst>
          </p:cNvPr>
          <p:cNvSpPr txBox="1"/>
          <p:nvPr/>
        </p:nvSpPr>
        <p:spPr>
          <a:xfrm>
            <a:off x="5308135" y="5237413"/>
            <a:ext cx="129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ポール式</a:t>
            </a:r>
            <a:endParaRPr kumimoji="1" lang="en-US" altLang="ja-JP" sz="1200" b="1" dirty="0"/>
          </a:p>
          <a:p>
            <a:pPr algn="ctr"/>
            <a:r>
              <a:rPr kumimoji="1" lang="en-US" altLang="ja-JP" sz="1200" b="1" dirty="0"/>
              <a:t>+</a:t>
            </a:r>
          </a:p>
          <a:p>
            <a:pPr algn="ctr"/>
            <a:r>
              <a:rPr kumimoji="1" lang="ja-JP" altLang="en-US" sz="1200" b="1" dirty="0"/>
              <a:t>ストッパー式</a:t>
            </a:r>
            <a:endParaRPr kumimoji="1" lang="en-US" altLang="ja-JP" sz="12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E6BD65A-8C30-2BCB-0DBD-3577D6AD504E}"/>
              </a:ext>
            </a:extLst>
          </p:cNvPr>
          <p:cNvSpPr txBox="1"/>
          <p:nvPr/>
        </p:nvSpPr>
        <p:spPr>
          <a:xfrm>
            <a:off x="4370954" y="5902710"/>
            <a:ext cx="2450680" cy="829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100" dirty="0"/>
              <a:t>※</a:t>
            </a:r>
            <a:r>
              <a:rPr kumimoji="1" lang="ja-JP" altLang="en-US" sz="1100" dirty="0"/>
              <a:t>天井の強度が低い場合は、</a:t>
            </a:r>
            <a:endParaRPr kumimoji="1" lang="en-US" altLang="ja-JP" sz="1100" dirty="0"/>
          </a:p>
          <a:p>
            <a:pPr>
              <a:lnSpc>
                <a:spcPct val="150000"/>
              </a:lnSpc>
            </a:pPr>
            <a:r>
              <a:rPr kumimoji="1" lang="ja-JP" altLang="en-US" sz="1100" dirty="0"/>
              <a:t>天井に厚めの板をわたしてから</a:t>
            </a:r>
            <a:endParaRPr kumimoji="1" lang="en-US" altLang="ja-JP" sz="1100" dirty="0"/>
          </a:p>
          <a:p>
            <a:pPr>
              <a:lnSpc>
                <a:spcPct val="150000"/>
              </a:lnSpc>
            </a:pPr>
            <a:r>
              <a:rPr kumimoji="1" lang="ja-JP" altLang="en-US" sz="1100" dirty="0"/>
              <a:t>ポール式器具を設置する。</a:t>
            </a:r>
            <a:endParaRPr kumimoji="1" lang="en-US" altLang="ja-JP" sz="11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E6117-56DE-C033-C51B-75F9CFDFE1AF}"/>
              </a:ext>
            </a:extLst>
          </p:cNvPr>
          <p:cNvSpPr txBox="1"/>
          <p:nvPr/>
        </p:nvSpPr>
        <p:spPr>
          <a:xfrm>
            <a:off x="1799427" y="5661285"/>
            <a:ext cx="1299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ベルト式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9ACB744-A0B6-00E0-5AFD-0E888E1514AD}"/>
              </a:ext>
            </a:extLst>
          </p:cNvPr>
          <p:cNvSpPr txBox="1"/>
          <p:nvPr/>
        </p:nvSpPr>
        <p:spPr>
          <a:xfrm>
            <a:off x="923127" y="7504549"/>
            <a:ext cx="1299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ポール式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3FC7F0B-C0B8-64F8-65D8-A16E15572FBE}"/>
              </a:ext>
            </a:extLst>
          </p:cNvPr>
          <p:cNvSpPr txBox="1"/>
          <p:nvPr/>
        </p:nvSpPr>
        <p:spPr>
          <a:xfrm>
            <a:off x="442524" y="10207540"/>
            <a:ext cx="1299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ストッパー式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0A7358F-73D5-B68C-4BE0-3763E162C9C0}"/>
              </a:ext>
            </a:extLst>
          </p:cNvPr>
          <p:cNvSpPr txBox="1"/>
          <p:nvPr/>
        </p:nvSpPr>
        <p:spPr>
          <a:xfrm>
            <a:off x="1937801" y="10210279"/>
            <a:ext cx="1299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マット式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7F40FD4-D87B-8A00-33DC-A9257733BB8D}"/>
              </a:ext>
            </a:extLst>
          </p:cNvPr>
          <p:cNvSpPr txBox="1"/>
          <p:nvPr/>
        </p:nvSpPr>
        <p:spPr>
          <a:xfrm>
            <a:off x="4275483" y="10133840"/>
            <a:ext cx="2450680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</a:rPr>
              <a:t>家具類の転倒・落下・移動</a:t>
            </a:r>
            <a:endParaRPr kumimoji="1" lang="en-US" altLang="ja-JP" sz="1200" b="1" dirty="0">
              <a:solidFill>
                <a:schemeClr val="bg1">
                  <a:lumMod val="7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</a:rPr>
              <a:t>防止対策</a:t>
            </a:r>
            <a:endParaRPr kumimoji="1" lang="en-US" altLang="ja-JP" sz="1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1C5DBC-6AA8-57BE-7159-89E8E156DEB2}"/>
              </a:ext>
            </a:extLst>
          </p:cNvPr>
          <p:cNvSpPr txBox="1"/>
          <p:nvPr/>
        </p:nvSpPr>
        <p:spPr>
          <a:xfrm>
            <a:off x="415803" y="11380094"/>
            <a:ext cx="6192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accent1">
                    <a:lumMod val="75000"/>
                  </a:schemeClr>
                </a:solidFill>
              </a:rPr>
              <a:t>家具の固定を専門家に依頼したい場合は、「●●●●」を</a:t>
            </a:r>
            <a:endParaRPr kumimoji="1" lang="en-US" altLang="ja-JP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accent1">
                    <a:lumMod val="75000"/>
                  </a:schemeClr>
                </a:solidFill>
              </a:rPr>
              <a:t>活用ください（相談無料、施工有料）</a:t>
            </a:r>
            <a:endParaRPr kumimoji="1" lang="en-US" altLang="ja-JP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</a:rPr>
              <a:t>http://</a:t>
            </a:r>
            <a:r>
              <a:rPr kumimoji="1" lang="ja-JP" altLang="en-US" sz="1200" b="1" dirty="0">
                <a:solidFill>
                  <a:schemeClr val="accent1">
                    <a:lumMod val="75000"/>
                  </a:schemeClr>
                </a:solidFill>
              </a:rPr>
              <a:t>○○○○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kumimoji="1" lang="en-US" altLang="ja-JP" sz="1200" b="1" dirty="0" err="1">
                <a:solidFill>
                  <a:schemeClr val="accent1">
                    <a:lumMod val="75000"/>
                  </a:schemeClr>
                </a:solidFill>
              </a:rPr>
              <a:t>jp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kumimoji="1" lang="ja-JP" alt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43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113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洋介</dc:creator>
  <cp:lastModifiedBy>佐藤 洋介</cp:lastModifiedBy>
  <cp:revision>6</cp:revision>
  <dcterms:created xsi:type="dcterms:W3CDTF">2022-05-18T02:49:02Z</dcterms:created>
  <dcterms:modified xsi:type="dcterms:W3CDTF">2022-05-30T13:38:08Z</dcterms:modified>
</cp:coreProperties>
</file>